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68" r:id="rId2"/>
    <p:sldId id="282" r:id="rId3"/>
    <p:sldId id="283" r:id="rId4"/>
    <p:sldId id="269" r:id="rId5"/>
    <p:sldId id="271" r:id="rId6"/>
    <p:sldId id="270" r:id="rId7"/>
    <p:sldId id="272" r:id="rId8"/>
    <p:sldId id="273" r:id="rId9"/>
    <p:sldId id="275" r:id="rId10"/>
    <p:sldId id="274" r:id="rId11"/>
    <p:sldId id="276" r:id="rId12"/>
    <p:sldId id="277" r:id="rId13"/>
    <p:sldId id="278" r:id="rId14"/>
    <p:sldId id="28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5050"/>
    <a:srgbClr val="D60093"/>
    <a:srgbClr val="800000"/>
    <a:srgbClr val="CC0000"/>
    <a:srgbClr val="000099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8A1209-0E12-48FE-8507-F02F195AC24A}" type="datetimeFigureOut">
              <a:rPr lang="en-US"/>
              <a:pPr>
                <a:defRPr/>
              </a:pPr>
              <a:t>7/8/2020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D59487-3708-450F-B3FF-50C72B03DE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239BD8-CD84-4700-9515-2C3E338D0616}" type="slidenum">
              <a:rPr lang="en-CA" smtClean="0"/>
              <a:pPr/>
              <a:t>2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6190B8-ED4A-48F5-9B56-F8D1382EDD94}" type="slidenum">
              <a:rPr lang="en-CA" smtClean="0"/>
              <a:pPr/>
              <a:t>3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7A51-1498-4395-AAC0-CCD9E5DBD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E981D-D796-4283-8D6E-A0A8477E1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762F4-8649-4E8B-A144-B48C0945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76BF3-57D0-42B8-8E74-917C5760B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185E-80BD-48F8-A21C-3BE90A884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644F-E8E3-4D87-997A-C636C5B57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71F0-923E-488C-959A-F5CB42F89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D02C-7411-4F68-AEBD-AA550DD5F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D125-0A2B-486F-A13B-A23EA6F8C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F9C0-2538-4E20-97D1-5204993D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15685-9D42-479B-9FF6-CF218513D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/>
              </a:defRPr>
            </a:lvl1pPr>
          </a:lstStyle>
          <a:p>
            <a:pPr>
              <a:defRPr/>
            </a:pPr>
            <a:fld id="{107D99FC-3798-4B04-B0A8-079737B4E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e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://sartechnology.ca/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000250" y="285750"/>
            <a:ext cx="514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2052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219075"/>
            <a:ext cx="65881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14480" y="857250"/>
            <a:ext cx="5929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990099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</a:rPr>
              <a:t>SAR Mission Response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4" name="Picture 8" descr="C:\SARTechnology\webimages_ST\CommandCenter_ICPro2_570x36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43063"/>
            <a:ext cx="7643813" cy="4935537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5" name="Picture 4" descr="C:\SARTechnology\webimages_ST\HelicopterRA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346075"/>
            <a:ext cx="17859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785938" y="341313"/>
            <a:ext cx="5143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11268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98438"/>
            <a:ext cx="658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71625" y="785813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- Deploy the Search Resources…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11270" name="Picture 2" descr="C:\SARTechnology\webimages_ST\Helicopters_Evacu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500188"/>
            <a:ext cx="8343900" cy="471487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14500" y="341313"/>
            <a:ext cx="5143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12292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98438"/>
            <a:ext cx="658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85875" y="785813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- Monitor the Search Progress…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12294" name="Picture 2" descr="C:\SARTechnology\webimages_ST\MissionStatusDisplay_Avia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357313"/>
            <a:ext cx="6175375" cy="5286375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295" name="Picture 3" descr="C:\SARTechnology\webimages_ST\binoculars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571500"/>
            <a:ext cx="10906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C:\SARTechnology\webimages_ST\HelicopterRA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714500"/>
            <a:ext cx="20732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5" descr="C:\SARTechnology\webimages_ST\HelicopterTransparent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4063" y="3000375"/>
            <a:ext cx="16478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6" descr="C:\SARTechnology\webimages_ST\Cessna172_9c_transparen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00" y="4208463"/>
            <a:ext cx="12763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7" descr="C:\SARTechnology\webimages_ST\Cessna350Corvalis_2transparent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25" y="5500688"/>
            <a:ext cx="13874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71463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785938" y="341313"/>
            <a:ext cx="5143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13316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98438"/>
            <a:ext cx="658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85875" y="785813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- Track Resource Locations…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13318" name="Picture 4" descr="C:\SARTechnology\webimages_ST\HelicopterRA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0725" y="285750"/>
            <a:ext cx="19002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C:\SARTechnology\webimages_ST\GoogleEarth_BeaconTracking_WestLion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500188"/>
            <a:ext cx="82867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643063" y="357188"/>
            <a:ext cx="5143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14340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98438"/>
            <a:ext cx="658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85875" y="785813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- Rescue Survivors…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14342" name="Picture 4" descr="C:\SARTechnology\webimages_ST\HelicopterRA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142875"/>
            <a:ext cx="1898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C:\SARTechnology\webimages_ST\Survivor_Rescue_Border_915x67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3" y="2143116"/>
            <a:ext cx="4819685" cy="3143272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344" name="Picture 4" descr="C:\SARTechnology\webimages_ST\survivors_adrif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571744"/>
            <a:ext cx="3008484" cy="2286016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63550" y="19050"/>
            <a:ext cx="11113" cy="658336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1269" y="314068"/>
            <a:ext cx="8332470" cy="642290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cxnSp>
        <p:nvCxnSpPr>
          <p:cNvPr id="11" name="Straight Connector 10"/>
          <p:cNvCxnSpPr/>
          <p:nvPr/>
        </p:nvCxnSpPr>
        <p:spPr>
          <a:xfrm flipH="1">
            <a:off x="463550" y="19050"/>
            <a:ext cx="11113" cy="658336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1274763" y="120650"/>
            <a:ext cx="63087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-6350">
              <a:lnSpc>
                <a:spcPct val="107000"/>
              </a:lnSpc>
            </a:pPr>
            <a:r>
              <a:rPr lang="en-GB" sz="1600" b="1">
                <a:solidFill>
                  <a:srgbClr val="002060"/>
                </a:solidFill>
                <a:cs typeface="Times New Roman" charset="0"/>
              </a:rPr>
              <a:t>SAR Technology Inc.</a:t>
            </a:r>
            <a:r>
              <a:rPr lang="en-GB" sz="1600">
                <a:solidFill>
                  <a:srgbClr val="002060"/>
                </a:solidFill>
                <a:cs typeface="Times New Roman" charset="0"/>
              </a:rPr>
              <a:t> </a:t>
            </a:r>
          </a:p>
          <a:p>
            <a:pPr marL="12700" indent="-6350">
              <a:lnSpc>
                <a:spcPct val="99000"/>
              </a:lnSpc>
            </a:pPr>
            <a:r>
              <a:rPr lang="en-GB" sz="1600" b="1">
                <a:solidFill>
                  <a:srgbClr val="00007F"/>
                </a:solidFill>
                <a:cs typeface="Times New Roman" charset="0"/>
              </a:rPr>
              <a:t>5268 Sprucefeild Road</a:t>
            </a:r>
            <a:r>
              <a:rPr lang="en-GB" sz="160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1600" b="1">
                <a:solidFill>
                  <a:srgbClr val="00007F"/>
                </a:solidFill>
                <a:cs typeface="Times New Roman" charset="0"/>
              </a:rPr>
              <a:t>West Vancouver </a:t>
            </a:r>
            <a:endParaRPr lang="en-GB" sz="1600">
              <a:solidFill>
                <a:srgbClr val="000000"/>
              </a:solidFill>
              <a:cs typeface="Times New Roman" charset="0"/>
            </a:endParaRPr>
          </a:p>
          <a:p>
            <a:pPr marL="12700" indent="-6350">
              <a:lnSpc>
                <a:spcPct val="99000"/>
              </a:lnSpc>
            </a:pPr>
            <a:r>
              <a:rPr lang="en-GB" sz="1600" b="1">
                <a:solidFill>
                  <a:srgbClr val="00007F"/>
                </a:solidFill>
                <a:cs typeface="Times New Roman" charset="0"/>
              </a:rPr>
              <a:t>B.C., Canada, V7W 2X6</a:t>
            </a:r>
            <a:r>
              <a:rPr lang="en-GB" sz="1600" b="1">
                <a:solidFill>
                  <a:srgbClr val="000000"/>
                </a:solidFill>
                <a:cs typeface="Times New Roman" charset="0"/>
              </a:rPr>
              <a:t> </a:t>
            </a:r>
            <a:endParaRPr lang="en-GB" sz="1600">
              <a:solidFill>
                <a:srgbClr val="000000"/>
              </a:solidFill>
              <a:cs typeface="Times New Roman" charset="0"/>
            </a:endParaRPr>
          </a:p>
          <a:p>
            <a:pPr marL="12700" indent="-6350">
              <a:lnSpc>
                <a:spcPct val="99000"/>
              </a:lnSpc>
            </a:pPr>
            <a:r>
              <a:rPr lang="en-GB" sz="1000" u="sng">
                <a:solidFill>
                  <a:srgbClr val="0000FF"/>
                </a:solidFill>
                <a:cs typeface="Times New Roman" charset="0"/>
                <a:hlinkClick r:id="rId3"/>
              </a:rPr>
              <a:t>http://sartechnology.ca</a:t>
            </a:r>
            <a:endParaRPr lang="en-GB" sz="1000" u="sng">
              <a:solidFill>
                <a:srgbClr val="0000FF"/>
              </a:solidFill>
              <a:cs typeface="Times New Roman" charset="0"/>
            </a:endParaRPr>
          </a:p>
          <a:p>
            <a:pPr marL="12700" indent="-6350">
              <a:lnSpc>
                <a:spcPct val="99000"/>
              </a:lnSpc>
            </a:pPr>
            <a:r>
              <a:rPr lang="en-GB" sz="1000" u="sng">
                <a:solidFill>
                  <a:srgbClr val="0000FF"/>
                </a:solidFill>
                <a:cs typeface="Times New Roman" charset="0"/>
              </a:rPr>
              <a:t>sartechnology@telus.net</a:t>
            </a:r>
            <a:r>
              <a:rPr lang="en-GB" sz="1000">
                <a:solidFill>
                  <a:srgbClr val="00007F"/>
                </a:solidFill>
                <a:cs typeface="Times New Roman" charset="0"/>
              </a:rPr>
              <a:t> </a:t>
            </a:r>
          </a:p>
          <a:p>
            <a:pPr marL="12700" indent="-6350">
              <a:lnSpc>
                <a:spcPct val="99000"/>
              </a:lnSpc>
            </a:pPr>
            <a:r>
              <a:rPr lang="en-GB" sz="1000">
                <a:solidFill>
                  <a:srgbClr val="00007F"/>
                </a:solidFill>
                <a:cs typeface="Times New Roman" charset="0"/>
              </a:rPr>
              <a:t>Phone: 604 921-2488 </a:t>
            </a:r>
            <a:endParaRPr lang="en-GB" sz="1000">
              <a:solidFill>
                <a:srgbClr val="000000"/>
              </a:solidFill>
              <a:cs typeface="Times New Roman" charset="0"/>
            </a:endParaRPr>
          </a:p>
          <a:p>
            <a:pPr marL="12700" indent="-6350">
              <a:lnSpc>
                <a:spcPct val="107000"/>
              </a:lnSpc>
            </a:pPr>
            <a:r>
              <a:rPr lang="en-GB" sz="1000">
                <a:solidFill>
                  <a:srgbClr val="00007F"/>
                </a:solidFill>
                <a:cs typeface="Times New Roman" charset="0"/>
              </a:rPr>
              <a:t>Fax:     604 921-2484 </a:t>
            </a:r>
            <a:endParaRPr lang="en-GB" sz="100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15366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9450" y="4838700"/>
            <a:ext cx="19002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9025" y="5643563"/>
            <a:ext cx="2014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5786438"/>
            <a:ext cx="12144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601913" y="2817813"/>
            <a:ext cx="49244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>
                <a:solidFill>
                  <a:srgbClr val="002060"/>
                </a:solidFill>
                <a:cs typeface="Times New Roman" charset="0"/>
              </a:rPr>
              <a:t/>
            </a:r>
            <a:br>
              <a:rPr lang="en-US" b="1">
                <a:solidFill>
                  <a:srgbClr val="002060"/>
                </a:solidFill>
                <a:cs typeface="Times New Roman" charset="0"/>
              </a:rPr>
            </a:br>
            <a:r>
              <a:rPr lang="en-US" b="1">
                <a:solidFill>
                  <a:srgbClr val="002060"/>
                </a:solidFill>
                <a:cs typeface="Times New Roman" charset="0"/>
              </a:rPr>
              <a:t>FAST, EFFICIENT &amp; EFFECTIVE</a:t>
            </a:r>
            <a:br>
              <a:rPr lang="en-US" b="1">
                <a:solidFill>
                  <a:srgbClr val="002060"/>
                </a:solidFill>
                <a:cs typeface="Times New Roman" charset="0"/>
              </a:rPr>
            </a:br>
            <a:r>
              <a:rPr lang="en-US" b="1">
                <a:solidFill>
                  <a:srgbClr val="002060"/>
                </a:solidFill>
                <a:cs typeface="Times New Roman" charset="0"/>
              </a:rPr>
              <a:t>- TO SAVE LIVES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616700"/>
            <a:ext cx="9144000" cy="241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24000">
                <a:schemeClr val="bg2">
                  <a:shade val="67500"/>
                  <a:satMod val="115000"/>
                  <a:alpha val="54000"/>
                  <a:lumMod val="9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>
                <a:solidFill>
                  <a:srgbClr val="007F7F"/>
                </a:solidFill>
                <a:ea typeface="Times New Roman" panose="02020603050405020304" pitchFamily="18" charset="0"/>
              </a:rPr>
              <a:t>SAR Technology Inc</a:t>
            </a:r>
            <a:endParaRPr lang="en-GB" sz="1100" dirty="0"/>
          </a:p>
        </p:txBody>
      </p:sp>
      <p:sp>
        <p:nvSpPr>
          <p:cNvPr id="15372" name="Rectangle 19"/>
          <p:cNvSpPr>
            <a:spLocks noChangeArrowheads="1"/>
          </p:cNvSpPr>
          <p:nvPr/>
        </p:nvSpPr>
        <p:spPr bwMode="auto">
          <a:xfrm>
            <a:off x="2786063" y="2786063"/>
            <a:ext cx="5554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’Incident Commander Pro’</a:t>
            </a:r>
            <a:endParaRPr lang="en-CA" sz="3600"/>
          </a:p>
        </p:txBody>
      </p:sp>
      <p:pic>
        <p:nvPicPr>
          <p:cNvPr id="15373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8688" y="2646363"/>
            <a:ext cx="6588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25" y="198438"/>
            <a:ext cx="658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" descr="C:\SARTechnology\webimages_ST\Life_Rin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4838" y="4064000"/>
            <a:ext cx="5699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071688" y="142875"/>
            <a:ext cx="514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3076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42875"/>
            <a:ext cx="5715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357313" y="785813"/>
            <a:ext cx="671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Typical Command Center Layout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3078" name="Picture 20" descr="Image result for Transparent server phot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8588" y="2786063"/>
            <a:ext cx="1062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2" descr="Image result for Transparent computer station phot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225" y="3000375"/>
            <a:ext cx="14700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Image result for Transparent computer station phot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4429125"/>
            <a:ext cx="14700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2" descr="Image result for Transparent computer station phot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5357813"/>
            <a:ext cx="14700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2" descr="Image result for Transparent computer station phot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429125"/>
            <a:ext cx="14700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2" descr="Image result for Transparent computer station phot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663" y="1571625"/>
            <a:ext cx="14700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2" descr="Image result for Transparent computer station phot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1038" y="2928938"/>
            <a:ext cx="14700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2" descr="Image result for Transparent computer station phot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1500188"/>
            <a:ext cx="14700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Box 15"/>
          <p:cNvSpPr txBox="1">
            <a:spLocks noChangeArrowheads="1"/>
          </p:cNvSpPr>
          <p:nvPr/>
        </p:nvSpPr>
        <p:spPr bwMode="auto">
          <a:xfrm>
            <a:off x="642938" y="2500313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2060"/>
                </a:solidFill>
              </a:rPr>
              <a:t>Command</a:t>
            </a:r>
          </a:p>
        </p:txBody>
      </p:sp>
      <p:sp>
        <p:nvSpPr>
          <p:cNvPr id="3087" name="TextBox 17"/>
          <p:cNvSpPr txBox="1">
            <a:spLocks noChangeArrowheads="1"/>
          </p:cNvSpPr>
          <p:nvPr/>
        </p:nvSpPr>
        <p:spPr bwMode="auto">
          <a:xfrm>
            <a:off x="417513" y="3895725"/>
            <a:ext cx="165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2060"/>
                </a:solidFill>
              </a:rPr>
              <a:t>Operations</a:t>
            </a:r>
          </a:p>
        </p:txBody>
      </p:sp>
      <p:sp>
        <p:nvSpPr>
          <p:cNvPr id="3088" name="TextBox 18"/>
          <p:cNvSpPr txBox="1">
            <a:spLocks noChangeArrowheads="1"/>
          </p:cNvSpPr>
          <p:nvPr/>
        </p:nvSpPr>
        <p:spPr bwMode="auto">
          <a:xfrm>
            <a:off x="1920875" y="5324475"/>
            <a:ext cx="136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2060"/>
                </a:solidFill>
              </a:rPr>
              <a:t>Planning</a:t>
            </a:r>
          </a:p>
        </p:txBody>
      </p:sp>
      <p:sp>
        <p:nvSpPr>
          <p:cNvPr id="3089" name="TextBox 19"/>
          <p:cNvSpPr txBox="1">
            <a:spLocks noChangeArrowheads="1"/>
          </p:cNvSpPr>
          <p:nvPr/>
        </p:nvSpPr>
        <p:spPr bwMode="auto">
          <a:xfrm>
            <a:off x="3725863" y="6253163"/>
            <a:ext cx="134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2060"/>
                </a:solidFill>
              </a:rPr>
              <a:t>Logistics</a:t>
            </a:r>
          </a:p>
        </p:txBody>
      </p:sp>
      <p:sp>
        <p:nvSpPr>
          <p:cNvPr id="3090" name="TextBox 20"/>
          <p:cNvSpPr txBox="1">
            <a:spLocks noChangeArrowheads="1"/>
          </p:cNvSpPr>
          <p:nvPr/>
        </p:nvSpPr>
        <p:spPr bwMode="auto">
          <a:xfrm>
            <a:off x="5532438" y="5324475"/>
            <a:ext cx="182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2060"/>
                </a:solidFill>
              </a:rPr>
              <a:t>Calculations</a:t>
            </a:r>
          </a:p>
        </p:txBody>
      </p:sp>
      <p:sp>
        <p:nvSpPr>
          <p:cNvPr id="3091" name="TextBox 21"/>
          <p:cNvSpPr txBox="1">
            <a:spLocks noChangeArrowheads="1"/>
          </p:cNvSpPr>
          <p:nvPr/>
        </p:nvSpPr>
        <p:spPr bwMode="auto">
          <a:xfrm>
            <a:off x="7429500" y="3824288"/>
            <a:ext cx="81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2060"/>
                </a:solidFill>
              </a:rPr>
              <a:t>Data</a:t>
            </a:r>
          </a:p>
        </p:txBody>
      </p:sp>
      <p:sp>
        <p:nvSpPr>
          <p:cNvPr id="3092" name="TextBox 22"/>
          <p:cNvSpPr txBox="1">
            <a:spLocks noChangeArrowheads="1"/>
          </p:cNvSpPr>
          <p:nvPr/>
        </p:nvSpPr>
        <p:spPr bwMode="auto">
          <a:xfrm>
            <a:off x="7143750" y="2357438"/>
            <a:ext cx="1382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2060"/>
                </a:solidFill>
              </a:rPr>
              <a:t>Mapping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5072063" y="2357438"/>
            <a:ext cx="1785937" cy="71437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14563" y="2500313"/>
            <a:ext cx="1714500" cy="642937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43125" y="3500438"/>
            <a:ext cx="1643063" cy="214312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072063" y="3357563"/>
            <a:ext cx="1857375" cy="14287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3214688" y="4143375"/>
            <a:ext cx="928688" cy="642937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4714875" y="4071938"/>
            <a:ext cx="928688" cy="785812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3756025" y="4745038"/>
            <a:ext cx="1204913" cy="1587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0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7375" y="5786438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0625" y="1285875"/>
            <a:ext cx="555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4572000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3143250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785938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56625" y="1714500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56625" y="3071813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4572000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8" name="TextBox 15"/>
          <p:cNvSpPr txBox="1">
            <a:spLocks noChangeArrowheads="1"/>
          </p:cNvSpPr>
          <p:nvPr/>
        </p:nvSpPr>
        <p:spPr bwMode="auto">
          <a:xfrm>
            <a:off x="4219575" y="1500188"/>
            <a:ext cx="1566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solidFill>
                  <a:srgbClr val="002060"/>
                </a:solidFill>
              </a:rPr>
              <a:t> Incident</a:t>
            </a:r>
            <a:br>
              <a:rPr lang="en-CA" sz="2000" b="1">
                <a:solidFill>
                  <a:srgbClr val="002060"/>
                </a:solidFill>
              </a:rPr>
            </a:br>
            <a:r>
              <a:rPr lang="en-CA" sz="2000" b="1">
                <a:solidFill>
                  <a:srgbClr val="002060"/>
                </a:solidFill>
              </a:rPr>
              <a:t>Commander</a:t>
            </a:r>
          </a:p>
        </p:txBody>
      </p:sp>
      <p:sp>
        <p:nvSpPr>
          <p:cNvPr id="3109" name="TextBox 15"/>
          <p:cNvSpPr txBox="1">
            <a:spLocks noChangeArrowheads="1"/>
          </p:cNvSpPr>
          <p:nvPr/>
        </p:nvSpPr>
        <p:spPr bwMode="auto">
          <a:xfrm>
            <a:off x="3902075" y="3643313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b="1">
                <a:solidFill>
                  <a:srgbClr val="002060"/>
                </a:solidFill>
              </a:rPr>
              <a:t>SAR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-24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071688" y="142875"/>
            <a:ext cx="514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4100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38113"/>
            <a:ext cx="500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42938" y="714375"/>
            <a:ext cx="742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100" b="1">
                <a:solidFill>
                  <a:srgbClr val="002060"/>
                </a:solidFill>
              </a:rPr>
              <a:t>Typical Command Center Infrastructure</a:t>
            </a:r>
            <a:endParaRPr lang="en-US" sz="3100">
              <a:solidFill>
                <a:srgbClr val="002060"/>
              </a:solidFill>
            </a:endParaRPr>
          </a:p>
        </p:txBody>
      </p:sp>
      <p:sp>
        <p:nvSpPr>
          <p:cNvPr id="4102" name="TextBox 15"/>
          <p:cNvSpPr txBox="1">
            <a:spLocks noChangeArrowheads="1"/>
          </p:cNvSpPr>
          <p:nvPr/>
        </p:nvSpPr>
        <p:spPr bwMode="auto">
          <a:xfrm>
            <a:off x="5929313" y="1498600"/>
            <a:ext cx="1344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 b="1">
                <a:solidFill>
                  <a:srgbClr val="002060"/>
                </a:solidFill>
              </a:rPr>
              <a:t>Command /</a:t>
            </a:r>
            <a:br>
              <a:rPr lang="en-CA" sz="1800" b="1">
                <a:solidFill>
                  <a:srgbClr val="002060"/>
                </a:solidFill>
              </a:rPr>
            </a:br>
            <a:r>
              <a:rPr lang="en-CA" sz="1800" b="1">
                <a:solidFill>
                  <a:srgbClr val="002060"/>
                </a:solidFill>
              </a:rPr>
              <a:t> Deputy IC</a:t>
            </a:r>
          </a:p>
        </p:txBody>
      </p:sp>
      <p:sp>
        <p:nvSpPr>
          <p:cNvPr id="4103" name="TextBox 17"/>
          <p:cNvSpPr txBox="1">
            <a:spLocks noChangeArrowheads="1"/>
          </p:cNvSpPr>
          <p:nvPr/>
        </p:nvSpPr>
        <p:spPr bwMode="auto">
          <a:xfrm>
            <a:off x="3429000" y="2459038"/>
            <a:ext cx="1287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 b="1">
                <a:solidFill>
                  <a:srgbClr val="002060"/>
                </a:solidFill>
              </a:rPr>
              <a:t>Operations</a:t>
            </a:r>
          </a:p>
        </p:txBody>
      </p:sp>
      <p:sp>
        <p:nvSpPr>
          <p:cNvPr id="4104" name="TextBox 18"/>
          <p:cNvSpPr txBox="1">
            <a:spLocks noChangeArrowheads="1"/>
          </p:cNvSpPr>
          <p:nvPr/>
        </p:nvSpPr>
        <p:spPr bwMode="auto">
          <a:xfrm>
            <a:off x="5572125" y="2459038"/>
            <a:ext cx="1069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 b="1">
                <a:solidFill>
                  <a:srgbClr val="002060"/>
                </a:solidFill>
              </a:rPr>
              <a:t>Planning</a:t>
            </a:r>
          </a:p>
        </p:txBody>
      </p:sp>
      <p:sp>
        <p:nvSpPr>
          <p:cNvPr id="4105" name="TextBox 19"/>
          <p:cNvSpPr txBox="1">
            <a:spLocks noChangeArrowheads="1"/>
          </p:cNvSpPr>
          <p:nvPr/>
        </p:nvSpPr>
        <p:spPr bwMode="auto">
          <a:xfrm>
            <a:off x="849313" y="2319338"/>
            <a:ext cx="1865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 b="1">
                <a:solidFill>
                  <a:srgbClr val="002060"/>
                </a:solidFill>
              </a:rPr>
              <a:t>Logistics /</a:t>
            </a:r>
            <a:br>
              <a:rPr lang="en-CA" sz="1800" b="1">
                <a:solidFill>
                  <a:srgbClr val="002060"/>
                </a:solidFill>
              </a:rPr>
            </a:br>
            <a:r>
              <a:rPr lang="en-CA" sz="1800" b="1">
                <a:solidFill>
                  <a:srgbClr val="002060"/>
                </a:solidFill>
              </a:rPr>
              <a:t>Communications</a:t>
            </a:r>
          </a:p>
        </p:txBody>
      </p:sp>
      <p:sp>
        <p:nvSpPr>
          <p:cNvPr id="4106" name="TextBox 22"/>
          <p:cNvSpPr txBox="1">
            <a:spLocks noChangeArrowheads="1"/>
          </p:cNvSpPr>
          <p:nvPr/>
        </p:nvSpPr>
        <p:spPr bwMode="auto">
          <a:xfrm>
            <a:off x="7429500" y="2459038"/>
            <a:ext cx="108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 b="1">
                <a:solidFill>
                  <a:srgbClr val="002060"/>
                </a:solidFill>
              </a:rPr>
              <a:t>Mapping</a:t>
            </a:r>
          </a:p>
        </p:txBody>
      </p:sp>
      <p:pic>
        <p:nvPicPr>
          <p:cNvPr id="4107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2286000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1875" y="1285875"/>
            <a:ext cx="555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25" y="2214563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2214563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4813" y="1392238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5000" y="2214563"/>
            <a:ext cx="44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TextBox 15"/>
          <p:cNvSpPr txBox="1">
            <a:spLocks noChangeArrowheads="1"/>
          </p:cNvSpPr>
          <p:nvPr/>
        </p:nvSpPr>
        <p:spPr bwMode="auto">
          <a:xfrm>
            <a:off x="2857500" y="1468438"/>
            <a:ext cx="20812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solidFill>
                  <a:srgbClr val="002060"/>
                </a:solidFill>
              </a:rPr>
              <a:t> Incident</a:t>
            </a:r>
            <a:br>
              <a:rPr lang="en-CA" sz="2000" b="1">
                <a:solidFill>
                  <a:srgbClr val="002060"/>
                </a:solidFill>
              </a:rPr>
            </a:br>
            <a:r>
              <a:rPr lang="en-CA" sz="2000" b="1">
                <a:solidFill>
                  <a:srgbClr val="002060"/>
                </a:solidFill>
              </a:rPr>
              <a:t>Commander (IC)</a:t>
            </a:r>
          </a:p>
        </p:txBody>
      </p:sp>
      <p:pic>
        <p:nvPicPr>
          <p:cNvPr id="4114" name="Picture 38" descr="C:\SARTechnology\webimages_ST\Kenwood_NX800K2mobile_transparen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0513" y="4479925"/>
            <a:ext cx="7413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39" descr="C:\SARTechnology\webimages_ST\InternetGlobe_transparen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95688" y="5160963"/>
            <a:ext cx="4048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16" name="Group 50"/>
          <p:cNvGrpSpPr>
            <a:grpSpLocks/>
          </p:cNvGrpSpPr>
          <p:nvPr/>
        </p:nvGrpSpPr>
        <p:grpSpPr bwMode="auto">
          <a:xfrm>
            <a:off x="2357438" y="3286125"/>
            <a:ext cx="2000250" cy="571500"/>
            <a:chOff x="2791342" y="3857628"/>
            <a:chExt cx="1637782" cy="403114"/>
          </a:xfrm>
        </p:grpSpPr>
        <p:pic>
          <p:nvPicPr>
            <p:cNvPr id="4136" name="Picture 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91342" y="3857628"/>
              <a:ext cx="209022" cy="40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77094" y="3857628"/>
              <a:ext cx="209022" cy="40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8" name="Picture 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7554" y="3857628"/>
              <a:ext cx="209022" cy="40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48598" y="3857628"/>
              <a:ext cx="209022" cy="40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4350" y="3857628"/>
              <a:ext cx="209022" cy="40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1" name="Picture 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20102" y="3857628"/>
              <a:ext cx="209022" cy="40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17" name="Rectangle 48"/>
          <p:cNvSpPr>
            <a:spLocks noChangeArrowheads="1"/>
          </p:cNvSpPr>
          <p:nvPr/>
        </p:nvSpPr>
        <p:spPr bwMode="auto">
          <a:xfrm>
            <a:off x="214313" y="3422650"/>
            <a:ext cx="2076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 b="1">
                <a:solidFill>
                  <a:srgbClr val="002060"/>
                </a:solidFill>
              </a:rPr>
              <a:t>6- 8 Staff Members</a:t>
            </a:r>
            <a:endParaRPr lang="en-CA" sz="1800"/>
          </a:p>
        </p:txBody>
      </p:sp>
      <p:sp>
        <p:nvSpPr>
          <p:cNvPr id="4118" name="Rectangle 49"/>
          <p:cNvSpPr>
            <a:spLocks noChangeArrowheads="1"/>
          </p:cNvSpPr>
          <p:nvPr/>
        </p:nvSpPr>
        <p:spPr bwMode="auto">
          <a:xfrm>
            <a:off x="142875" y="3997325"/>
            <a:ext cx="497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CA" sz="1800" b="1">
                <a:solidFill>
                  <a:srgbClr val="002060"/>
                </a:solidFill>
              </a:rPr>
              <a:t>SAR Server, UPS, Computers, Displays, Printers</a:t>
            </a:r>
          </a:p>
        </p:txBody>
      </p:sp>
      <p:sp>
        <p:nvSpPr>
          <p:cNvPr id="4119" name="Rectangle 52"/>
          <p:cNvSpPr>
            <a:spLocks noChangeArrowheads="1"/>
          </p:cNvSpPr>
          <p:nvPr/>
        </p:nvSpPr>
        <p:spPr bwMode="auto">
          <a:xfrm>
            <a:off x="142875" y="4545013"/>
            <a:ext cx="262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CA" sz="1800" b="1">
                <a:solidFill>
                  <a:srgbClr val="002060"/>
                </a:solidFill>
              </a:rPr>
              <a:t>VHF/UHF Radio System</a:t>
            </a:r>
          </a:p>
        </p:txBody>
      </p:sp>
      <p:sp>
        <p:nvSpPr>
          <p:cNvPr id="4120" name="Rectangle 53"/>
          <p:cNvSpPr>
            <a:spLocks noChangeArrowheads="1"/>
          </p:cNvSpPr>
          <p:nvPr/>
        </p:nvSpPr>
        <p:spPr bwMode="auto">
          <a:xfrm>
            <a:off x="142875" y="5176838"/>
            <a:ext cx="2620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CA" sz="1800" b="1">
                <a:solidFill>
                  <a:srgbClr val="002060"/>
                </a:solidFill>
              </a:rPr>
              <a:t>Phone, Internet &amp; Email</a:t>
            </a:r>
          </a:p>
        </p:txBody>
      </p:sp>
      <p:sp>
        <p:nvSpPr>
          <p:cNvPr id="4121" name="Rectangle 54"/>
          <p:cNvSpPr>
            <a:spLocks noChangeArrowheads="1"/>
          </p:cNvSpPr>
          <p:nvPr/>
        </p:nvSpPr>
        <p:spPr bwMode="auto">
          <a:xfrm>
            <a:off x="142875" y="5643563"/>
            <a:ext cx="8072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800" b="1">
                <a:solidFill>
                  <a:srgbClr val="002060"/>
                </a:solidFill>
              </a:rPr>
              <a:t>Data Feeds – Met/Civil/Defence Radar,   Distress Beacons, SAR Rescue Craft</a:t>
            </a:r>
            <a:endParaRPr lang="en-CA" sz="1800"/>
          </a:p>
        </p:txBody>
      </p:sp>
      <p:pic>
        <p:nvPicPr>
          <p:cNvPr id="4122" name="Picture 20" descr="Image result for Transparent server photo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3" y="3786188"/>
            <a:ext cx="73501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4" descr="C:\SARTechnology\webimages_ST\SOS_Email_Large_transparent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54488" y="5151438"/>
            <a:ext cx="4175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3" descr="C:\SARTechnology\webimages_ST\PhoneRed_Transparen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63" y="5168900"/>
            <a:ext cx="6635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5" descr="C:\SARTechnology\webimages_ST\UPS_transparent_200x20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38" y="38957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" descr="C:\SARTechnology\webimages_ST\Computer_monitor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35800" y="3878263"/>
            <a:ext cx="6080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7" descr="C:\SARTechnology\webimages_ST\server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99213" y="3889375"/>
            <a:ext cx="530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8" descr="C:\SARTechnology\webimages_ST\BrotherMFCJ6710DW_85x64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12075" y="3857625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10" descr="C:\SARTechnology\webimages_ST\Broadcast_transparent1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86175" y="4457700"/>
            <a:ext cx="3857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0" descr="Image result for transparent radar antenna photo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24238" y="60007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8" descr="Image result for Transparent ship photo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842250" y="6000750"/>
            <a:ext cx="1082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4" descr="Image result for Transparent satellite photos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208463" y="6076950"/>
            <a:ext cx="10017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1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786063" y="6024563"/>
            <a:ext cx="495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4" descr="C:\SARTechnology\webimages_ST\HelicopterRAF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281613" y="6038850"/>
            <a:ext cx="12144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5" name="Picture 1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462713" y="6091238"/>
            <a:ext cx="1390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" y="0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428875" y="341313"/>
            <a:ext cx="5143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512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98438"/>
            <a:ext cx="658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43063" y="1214438"/>
            <a:ext cx="5143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2800" b="1">
                <a:solidFill>
                  <a:srgbClr val="002060"/>
                </a:solidFill>
              </a:rPr>
              <a:t>A distress call comes in…</a:t>
            </a:r>
            <a:br>
              <a:rPr lang="en-US" sz="2800" b="1">
                <a:solidFill>
                  <a:srgbClr val="002060"/>
                </a:solidFill>
              </a:rPr>
            </a:br>
            <a:r>
              <a:rPr lang="en-US" sz="2800" b="1">
                <a:solidFill>
                  <a:srgbClr val="002060"/>
                </a:solidFill>
              </a:rPr>
              <a:t>- Open a New Mission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5126" name="Picture 3" descr="C:\SARTechnology\webimages_ST\PhoneRed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428750"/>
            <a:ext cx="1143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7" descr="C:\SARTechnology\Presentation\NewMissi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571750"/>
            <a:ext cx="6786563" cy="409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8" name="Picture 8" descr="C:\SARTechnology\webimages_ST\Aircraft_Boeing727_200_transparent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2713" y="1214438"/>
            <a:ext cx="2252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 descr="C:\SARTechnology\webimages_ST\ELTbeac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2357438"/>
            <a:ext cx="7588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0" descr="C:\SARTechnology\webimages_ST\EPIRBbeac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688" y="4214813"/>
            <a:ext cx="98107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428875" y="341313"/>
            <a:ext cx="5143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6148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14313"/>
            <a:ext cx="658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57375" y="987425"/>
            <a:ext cx="600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2800" b="1">
                <a:solidFill>
                  <a:srgbClr val="002060"/>
                </a:solidFill>
              </a:rPr>
              <a:t>- Determine the Search Location…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6150" name="Picture 2" descr="C:\SARTechnology\webimages_ST\AircraftCrashDistance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636713"/>
            <a:ext cx="7340600" cy="500697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428875" y="341313"/>
            <a:ext cx="5143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7172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98438"/>
            <a:ext cx="658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28813" y="1285875"/>
            <a:ext cx="5143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- Check-In</a:t>
            </a:r>
            <a:br>
              <a:rPr lang="en-US" sz="2800" b="1">
                <a:solidFill>
                  <a:srgbClr val="002060"/>
                </a:solidFill>
              </a:rPr>
            </a:br>
            <a:r>
              <a:rPr lang="en-US" sz="2800" b="1">
                <a:solidFill>
                  <a:srgbClr val="002060"/>
                </a:solidFill>
              </a:rPr>
              <a:t>Response Personnel…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7174" name="Picture 1055" descr="C:\SARTechnology\webpages_ST\screenshots\Check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571750"/>
            <a:ext cx="62007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056" descr="C:\SARTechnology\webpages_ST\screenshots\SelectPers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571875"/>
            <a:ext cx="3200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C:\SARTechnology\webimages_ST\PilotPortrait1_transpare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1143000"/>
            <a:ext cx="14859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C:\SARTechnology\webimages_ST\ClipboardChecklistBlu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1408113"/>
            <a:ext cx="8509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4" descr="C:\SARTechnology\webimages_ST\CheckMarkDarkBlueTransparent1smal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5175" y="1571625"/>
            <a:ext cx="45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714500" y="341313"/>
            <a:ext cx="5143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8196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98438"/>
            <a:ext cx="658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57374" y="785813"/>
            <a:ext cx="57864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- Define the </a:t>
            </a:r>
            <a:r>
              <a:rPr lang="en-US" sz="2800" b="1" dirty="0" smtClean="0">
                <a:solidFill>
                  <a:srgbClr val="002060"/>
                </a:solidFill>
              </a:rPr>
              <a:t>Mission Search </a:t>
            </a:r>
            <a:r>
              <a:rPr lang="en-US" sz="2800" b="1" dirty="0">
                <a:solidFill>
                  <a:srgbClr val="002060"/>
                </a:solidFill>
              </a:rPr>
              <a:t>Areas…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198" name="Picture 2" descr="C:\SARTechnology\webimages_ST\MissionAreas_Aviation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1357313"/>
            <a:ext cx="6804025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C:\SARTechnology\webimages_ST\TrailBasedPOA_110x9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571625"/>
            <a:ext cx="1047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85938" y="341313"/>
            <a:ext cx="5143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9220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46033"/>
            <a:ext cx="658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14348" y="928670"/>
            <a:ext cx="75723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- Allocate </a:t>
            </a:r>
            <a:r>
              <a:rPr lang="en-US" sz="2800" b="1" dirty="0" smtClean="0">
                <a:solidFill>
                  <a:srgbClr val="002060"/>
                </a:solidFill>
              </a:rPr>
              <a:t>Search Resources </a:t>
            </a:r>
            <a:r>
              <a:rPr lang="en-US" sz="2800" b="1" dirty="0">
                <a:solidFill>
                  <a:srgbClr val="002060"/>
                </a:solidFill>
              </a:rPr>
              <a:t>to the </a:t>
            </a:r>
            <a:r>
              <a:rPr lang="en-US" sz="2800" b="1" dirty="0" smtClean="0">
                <a:solidFill>
                  <a:srgbClr val="002060"/>
                </a:solidFill>
              </a:rPr>
              <a:t>Mission Areas </a:t>
            </a:r>
            <a:r>
              <a:rPr lang="en-US" sz="2800" b="1" dirty="0">
                <a:solidFill>
                  <a:srgbClr val="002060"/>
                </a:solidFill>
              </a:rPr>
              <a:t>Areas…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222" name="Picture 2" descr="C:\SARTechnology\webimages_ST\OptimizedSearchPlannin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5550" y="1500188"/>
            <a:ext cx="684688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857375" y="341313"/>
            <a:ext cx="5143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’Incident Commander Pro’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1024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98438"/>
            <a:ext cx="658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71625" y="857250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- Brief the Search Responders…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10246" name="Picture 5" descr="C:\SARTechnology\webimages_ST\megaphone2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428625"/>
            <a:ext cx="9032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C:\SARTechnology\webimages_ST\MissionBriefing_CrashMa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1428750"/>
            <a:ext cx="6715125" cy="5299075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230</Words>
  <Application>Microsoft PowerPoint</Application>
  <PresentationFormat>On-screen Show (4:3)</PresentationFormat>
  <Paragraphs>58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RCMP/PEP SAR Volunteers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SAR Resource Kit</dc:creator>
  <cp:lastModifiedBy>SAR Technology</cp:lastModifiedBy>
  <cp:revision>252</cp:revision>
  <dcterms:created xsi:type="dcterms:W3CDTF">2000-05-14T03:35:50Z</dcterms:created>
  <dcterms:modified xsi:type="dcterms:W3CDTF">2020-07-08T15:17:17Z</dcterms:modified>
</cp:coreProperties>
</file>